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2D2D2D"/>
    <a:srgbClr val="F5F4E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DFF5B-12E3-4219-B015-78A51027D54D}"/>
              </a:ext>
            </a:extLst>
          </p:cNvPr>
          <p:cNvSpPr/>
          <p:nvPr/>
        </p:nvSpPr>
        <p:spPr>
          <a:xfrm>
            <a:off x="704675" y="2105636"/>
            <a:ext cx="7885652" cy="4160940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355387B-19B5-47E9-ABD3-6F40F0EC6CBC}"/>
              </a:ext>
            </a:extLst>
          </p:cNvPr>
          <p:cNvCxnSpPr>
            <a:cxnSpLocks/>
          </p:cNvCxnSpPr>
          <p:nvPr/>
        </p:nvCxnSpPr>
        <p:spPr>
          <a:xfrm>
            <a:off x="872675" y="3473042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B5A2DFD-3A65-4A40-98B6-4C409BBAE29A}"/>
              </a:ext>
            </a:extLst>
          </p:cNvPr>
          <p:cNvCxnSpPr>
            <a:cxnSpLocks/>
          </p:cNvCxnSpPr>
          <p:nvPr/>
        </p:nvCxnSpPr>
        <p:spPr>
          <a:xfrm>
            <a:off x="872675" y="4627929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DCE01D8-54BC-498C-AFA8-0ED069929515}"/>
              </a:ext>
            </a:extLst>
          </p:cNvPr>
          <p:cNvSpPr txBox="1"/>
          <p:nvPr/>
        </p:nvSpPr>
        <p:spPr>
          <a:xfrm>
            <a:off x="3088548" y="2294365"/>
            <a:ext cx="5241711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just"/>
            <a:br>
              <a:rPr lang="fr-FR" sz="1600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L’évaluation de départ permet d’</a:t>
            </a:r>
            <a:r>
              <a:rPr lang="fr-FR" sz="1200" b="1" dirty="0">
                <a:latin typeface="Century Gothic" panose="020B0502020202020204" pitchFamily="34" charset="0"/>
              </a:rPr>
              <a:t>estimer</a:t>
            </a:r>
            <a:r>
              <a:rPr lang="fr-FR" sz="1200" dirty="0">
                <a:latin typeface="Century Gothic" panose="020B0502020202020204" pitchFamily="34" charset="0"/>
              </a:rPr>
              <a:t> le </a:t>
            </a:r>
            <a:r>
              <a:rPr lang="fr-FR" sz="1200" b="1" dirty="0">
                <a:latin typeface="Century Gothic" panose="020B0502020202020204" pitchFamily="34" charset="0"/>
              </a:rPr>
              <a:t>nombre d’heures </a:t>
            </a:r>
            <a:r>
              <a:rPr lang="fr-FR" sz="1200" dirty="0">
                <a:latin typeface="Century Gothic" panose="020B0502020202020204" pitchFamily="34" charset="0"/>
              </a:rPr>
              <a:t>dont l’élève aura besoin pour obtenir son permis de conduire dans les meilleures conditions d’apprentissage, et ainsi qu’une proposition chiffrée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E113FB-0944-4631-8570-64DDFB43B9E6}"/>
              </a:ext>
            </a:extLst>
          </p:cNvPr>
          <p:cNvCxnSpPr>
            <a:cxnSpLocks/>
          </p:cNvCxnSpPr>
          <p:nvPr/>
        </p:nvCxnSpPr>
        <p:spPr>
          <a:xfrm>
            <a:off x="2954323" y="2283181"/>
            <a:ext cx="0" cy="339620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DF2CD46-4E6C-4D90-9DDF-7F5E1060CA78}"/>
              </a:ext>
            </a:extLst>
          </p:cNvPr>
          <p:cNvSpPr/>
          <p:nvPr/>
        </p:nvSpPr>
        <p:spPr>
          <a:xfrm>
            <a:off x="3134587" y="4733205"/>
            <a:ext cx="5107475" cy="1458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- vos </a:t>
            </a:r>
            <a:r>
              <a:rPr lang="fr-FR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prérequis</a:t>
            </a:r>
            <a: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en matière de </a:t>
            </a:r>
            <a:r>
              <a:rPr lang="fr-FR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connaissances des règles du code de la route</a:t>
            </a:r>
            <a: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et en matière de conduite d’un véhicule ; </a:t>
            </a:r>
          </a:p>
          <a:p>
            <a:pPr algn="just"/>
            <a: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- vos expériences vécues en tant qu’usager de la route ;</a:t>
            </a:r>
          </a:p>
          <a:p>
            <a:pPr algn="just"/>
            <a: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- vos compétences </a:t>
            </a:r>
            <a:r>
              <a:rPr lang="fr-FR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psychomotrices</a:t>
            </a:r>
            <a: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;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vos </a:t>
            </a:r>
            <a:r>
              <a:rPr lang="fr-FR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motivations</a:t>
            </a:r>
            <a: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endParaRPr lang="fr-F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Document affiché dans l’établissement, peut-être remit sur simple demande</a:t>
            </a:r>
            <a:endParaRPr lang="fr-F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D8F9512-0D78-4B93-84CB-A8CA63C7EA1D}"/>
              </a:ext>
            </a:extLst>
          </p:cNvPr>
          <p:cNvSpPr txBox="1"/>
          <p:nvPr/>
        </p:nvSpPr>
        <p:spPr>
          <a:xfrm>
            <a:off x="4229721" y="3665764"/>
            <a:ext cx="3919913" cy="83099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latin typeface="Century Gothic" panose="020B0502020202020204" pitchFamily="34" charset="0"/>
              </a:rPr>
              <a:t>ORDINATEUR</a:t>
            </a:r>
          </a:p>
          <a:p>
            <a:r>
              <a:rPr lang="fr-FR" sz="1200" dirty="0">
                <a:latin typeface="Century Gothic" panose="020B0502020202020204" pitchFamily="34" charset="0"/>
              </a:rPr>
              <a:t>Évaluation réalisée sans formateur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Évaluation </a:t>
            </a:r>
            <a:r>
              <a:rPr lang="fr-FR" sz="1200" b="1" dirty="0">
                <a:latin typeface="Century Gothic" panose="020B0502020202020204" pitchFamily="34" charset="0"/>
              </a:rPr>
              <a:t>cognitive</a:t>
            </a:r>
            <a:r>
              <a:rPr lang="fr-FR" sz="1200" dirty="0">
                <a:latin typeface="Century Gothic" panose="020B0502020202020204" pitchFamily="34" charset="0"/>
              </a:rPr>
              <a:t> effectuée sur le logiciel </a:t>
            </a:r>
            <a:r>
              <a:rPr lang="fr-FR" sz="1200" i="1" dirty="0" err="1">
                <a:latin typeface="Century Gothic" panose="020B0502020202020204" pitchFamily="34" charset="0"/>
              </a:rPr>
              <a:t>EasySystème</a:t>
            </a:r>
            <a:r>
              <a:rPr lang="fr-FR" sz="1200" i="1" dirty="0">
                <a:latin typeface="Century Gothic" panose="020B0502020202020204" pitchFamily="34" charset="0"/>
              </a:rPr>
              <a:t>® de Code Rousseau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6157B30-8345-4566-A663-6548EED20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7" y="3675207"/>
            <a:ext cx="732917" cy="73233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C941D62-4C42-40A1-BAFF-B31856F0A488}"/>
              </a:ext>
            </a:extLst>
          </p:cNvPr>
          <p:cNvSpPr txBox="1"/>
          <p:nvPr/>
        </p:nvSpPr>
        <p:spPr>
          <a:xfrm>
            <a:off x="872675" y="2564376"/>
            <a:ext cx="144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entury Gothic" panose="020B0502020202020204" pitchFamily="34" charset="0"/>
              </a:rPr>
              <a:t>LES</a:t>
            </a:r>
            <a:br>
              <a:rPr lang="fr-FR" u="sng" dirty="0">
                <a:latin typeface="Century Gothic" panose="020B0502020202020204" pitchFamily="34" charset="0"/>
              </a:rPr>
            </a:br>
            <a:r>
              <a:rPr lang="fr-FR" u="sng" dirty="0">
                <a:latin typeface="Century Gothic" panose="020B0502020202020204" pitchFamily="34" charset="0"/>
              </a:rPr>
              <a:t>OBJECTIFS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E80094-B27A-44A7-A930-B915914C3157}"/>
              </a:ext>
            </a:extLst>
          </p:cNvPr>
          <p:cNvSpPr txBox="1"/>
          <p:nvPr/>
        </p:nvSpPr>
        <p:spPr>
          <a:xfrm>
            <a:off x="872675" y="3633262"/>
            <a:ext cx="186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entury Gothic" panose="020B0502020202020204" pitchFamily="34" charset="0"/>
              </a:rPr>
              <a:t>LE</a:t>
            </a:r>
            <a:br>
              <a:rPr lang="fr-FR" u="sng" dirty="0">
                <a:latin typeface="Century Gothic" panose="020B0502020202020204" pitchFamily="34" charset="0"/>
              </a:rPr>
            </a:br>
            <a:r>
              <a:rPr lang="fr-FR" u="sng" dirty="0">
                <a:latin typeface="Century Gothic" panose="020B0502020202020204" pitchFamily="34" charset="0"/>
              </a:rPr>
              <a:t>MOYEN UTILISÉ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B0EFC40-2528-46E4-B8D6-C66307CDEFC5}"/>
              </a:ext>
            </a:extLst>
          </p:cNvPr>
          <p:cNvSpPr txBox="1"/>
          <p:nvPr/>
        </p:nvSpPr>
        <p:spPr>
          <a:xfrm>
            <a:off x="872675" y="4808544"/>
            <a:ext cx="191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entury Gothic" panose="020B0502020202020204" pitchFamily="34" charset="0"/>
              </a:rPr>
              <a:t>LES</a:t>
            </a:r>
            <a:br>
              <a:rPr lang="fr-FR" u="sng" dirty="0">
                <a:latin typeface="Century Gothic" panose="020B0502020202020204" pitchFamily="34" charset="0"/>
              </a:rPr>
            </a:br>
            <a:r>
              <a:rPr lang="fr-FR" u="sng" dirty="0">
                <a:latin typeface="Century Gothic" panose="020B0502020202020204" pitchFamily="34" charset="0"/>
              </a:rPr>
              <a:t>COMPÉTENCES</a:t>
            </a:r>
            <a:br>
              <a:rPr lang="fr-FR" u="sng" dirty="0">
                <a:latin typeface="Century Gothic" panose="020B0502020202020204" pitchFamily="34" charset="0"/>
              </a:rPr>
            </a:br>
            <a:r>
              <a:rPr lang="fr-FR" u="sng" dirty="0">
                <a:latin typeface="Century Gothic" panose="020B0502020202020204" pitchFamily="34" charset="0"/>
              </a:rPr>
              <a:t>EVALUÉES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id="{06031867-3ABC-4678-AC02-33D1C808B703}"/>
              </a:ext>
            </a:extLst>
          </p:cNvPr>
          <p:cNvSpPr/>
          <p:nvPr/>
        </p:nvSpPr>
        <p:spPr>
          <a:xfrm>
            <a:off x="7097095" y="1585519"/>
            <a:ext cx="1342230" cy="836072"/>
          </a:xfrm>
          <a:prstGeom prst="round2Diag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>
                <a:latin typeface="Century Gothic" panose="020B0502020202020204" pitchFamily="34" charset="0"/>
              </a:rPr>
              <a:t>Durée</a:t>
            </a:r>
            <a:r>
              <a:rPr lang="fr-FR" sz="1400" b="1" dirty="0">
                <a:latin typeface="Century Gothic" panose="020B0502020202020204" pitchFamily="34" charset="0"/>
              </a:rPr>
              <a:t> : </a:t>
            </a:r>
            <a:br>
              <a:rPr lang="fr-FR" sz="1400" b="1" dirty="0">
                <a:latin typeface="Century Gothic" panose="020B0502020202020204" pitchFamily="34" charset="0"/>
              </a:rPr>
            </a:br>
            <a:r>
              <a:rPr lang="fr-FR" sz="1400" b="1" dirty="0">
                <a:latin typeface="Century Gothic" panose="020B0502020202020204" pitchFamily="34" charset="0"/>
              </a:rPr>
              <a:t>45 min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348740-F9AC-4B55-87D3-95D99674C6D4}"/>
              </a:ext>
            </a:extLst>
          </p:cNvPr>
          <p:cNvSpPr txBox="1"/>
          <p:nvPr/>
        </p:nvSpPr>
        <p:spPr>
          <a:xfrm>
            <a:off x="1602297" y="704675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TOUT SAVOIR SUR</a:t>
            </a:r>
            <a:b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L’ÉVALUATION DE DÉPART</a:t>
            </a:r>
          </a:p>
        </p:txBody>
      </p:sp>
    </p:spTree>
    <p:extLst>
      <p:ext uri="{BB962C8B-B14F-4D97-AF65-F5344CB8AC3E}">
        <p14:creationId xmlns:p14="http://schemas.microsoft.com/office/powerpoint/2010/main" val="234032388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7476</TotalTime>
  <Words>64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Montserrat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Marie Suard</cp:lastModifiedBy>
  <cp:revision>42</cp:revision>
  <cp:lastPrinted>2018-05-17T13:52:55Z</cp:lastPrinted>
  <dcterms:created xsi:type="dcterms:W3CDTF">2016-11-16T10:38:42Z</dcterms:created>
  <dcterms:modified xsi:type="dcterms:W3CDTF">2019-03-13T20:18:43Z</dcterms:modified>
</cp:coreProperties>
</file>